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7" autoAdjust="0"/>
    <p:restoredTop sz="90516" autoAdjust="0"/>
  </p:normalViewPr>
  <p:slideViewPr>
    <p:cSldViewPr snapToGrid="0">
      <p:cViewPr varScale="1">
        <p:scale>
          <a:sx n="103" d="100"/>
          <a:sy n="103" d="100"/>
        </p:scale>
        <p:origin x="9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442A-27F6-41D8-8433-5AE7509DF4F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79018-642C-4362-A60D-94B0C02F3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79018-642C-4362-A60D-94B0C02F3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Educational outreach in the sense that it is easy for the general public to do, ham radio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79018-642C-4362-A60D-94B0C02F3B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9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 lab has TVAC in order to be more easily accessible to students. 1m^3, with roughing pump and turbo pump. Important to test in order to determine if the system meets its goals and requirements . Basically to validate that the correct system was built and it was built right, so testing is a very important part of the mission life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79018-642C-4362-A60D-94B0C02F3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760 Torr = 1 atm (pressure we are under from earth’s atmosphere)</a:t>
            </a:r>
          </a:p>
          <a:p>
            <a:r>
              <a:rPr lang="en-US" dirty="0"/>
              <a:t>Redesign of the payload charging circuit board, creation of a filter circuit to prevent current from running in the wrong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79018-642C-4362-A60D-94B0C02F3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79018-642C-4362-A60D-94B0C02F3B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79018-642C-4362-A60D-94B0C02F3B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9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F95D-6029-4E2E-A5AA-37E247513C0D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E3B2-6F0F-4D1A-AD5D-32A3639997C4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067B-1298-4959-AA7C-AA0834A80A68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1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FD07-0DA8-49D9-90E0-29B72CB9F7BB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CE47-5733-4801-ABEB-AA7BFE03A246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9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9B53-1F38-4D9E-A96D-538E893C5023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01D3-7FCF-4A06-AA33-55D55AF83CB9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C6A-A0FC-4B22-8B67-ED3FC0674A0B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96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5107-1579-4075-BDFA-455F93B7D2CC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8A215-9742-44F0-B0A3-4372EA55EFA4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4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61CD-79EE-4983-8B95-88F6EBC8304A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9821-B55C-45BE-B4A0-A282C5D38ACC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FF22-1F35-4255-AA11-71B17B4AE9C0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4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33D3-15BD-49EC-850B-2E682ACBA955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9599-D895-46F2-8E79-E5B0FA630AAE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9F1C-E649-4067-B0A0-2E479AC317D9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7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402A3DB-47A1-4FE5-B85D-CA9EDBA3552B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D8B90C2-0D54-48CD-A49E-8321E7D611B7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9A9D7BD-21E9-41E5-8A48-3FA61B7E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elquseooso/principles-of-plasma-discharges-and-materials-processing-2nd-edition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201C-79CB-4C1A-8B60-145ED1483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3633537"/>
            <a:ext cx="10572000" cy="77952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Vacuum Chamber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C5092-E9FE-4116-93B6-846790390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4438747"/>
            <a:ext cx="10752346" cy="98716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Gabriela Roig and Dr. Danny Jacobs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School of Earth and Space Exploration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Arizona NASA Space Grant Symposium Consortium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April 23,2022</a:t>
            </a:r>
          </a:p>
        </p:txBody>
      </p:sp>
      <p:pic>
        <p:nvPicPr>
          <p:cNvPr id="6" name="Picture 5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8CAB5874-6D89-43C3-88FA-F684280EE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"/>
            <a:ext cx="12192000" cy="362361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2F4FDB-752D-4560-9BF4-A16176C67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9" y="1190365"/>
            <a:ext cx="2093616" cy="1061779"/>
          </a:xfrm>
          <a:prstGeom prst="rect">
            <a:avLst/>
          </a:prstGeom>
        </p:spPr>
      </p:pic>
      <p:pic>
        <p:nvPicPr>
          <p:cNvPr id="11" name="Picture 10" descr="A picture containing gallery&#10;&#10;Description automatically generated">
            <a:extLst>
              <a:ext uri="{FF2B5EF4-FFF2-40B4-BE49-F238E27FC236}">
                <a16:creationId xmlns:a16="http://schemas.microsoft.com/office/drawing/2014/main" id="{BCB6EC3A-4DB7-4AB0-A1CC-BAA80B7F7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0" y="1190365"/>
            <a:ext cx="1243013" cy="124301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993E29-581F-44F6-BEF4-F19A1B4C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39" y="5756118"/>
            <a:ext cx="739449" cy="9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18BFE1-C848-4EC6-BFA8-B6AADB262FD1}"/>
              </a:ext>
            </a:extLst>
          </p:cNvPr>
          <p:cNvGrpSpPr/>
          <p:nvPr/>
        </p:nvGrpSpPr>
        <p:grpSpPr>
          <a:xfrm>
            <a:off x="154411" y="5737538"/>
            <a:ext cx="865113" cy="987165"/>
            <a:chOff x="1139461" y="4392138"/>
            <a:chExt cx="739450" cy="8335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E990B0-CA77-4E4B-92B6-E837F85156F3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CF93649-F64A-40F3-A962-6DFABD28F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09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8957-A858-41D5-A609-81DDFABB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2A20-E333-4A4F-B54B-3128A107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i="0" u="none" strike="noStrike" baseline="0" dirty="0">
                <a:latin typeface="+mj-lt"/>
              </a:rPr>
              <a:t>Husain, E., and </a:t>
            </a:r>
            <a:r>
              <a:rPr lang="en-US" sz="2000" b="0" i="0" u="none" strike="noStrike" baseline="0" dirty="0" err="1">
                <a:latin typeface="+mj-lt"/>
              </a:rPr>
              <a:t>Nema</a:t>
            </a:r>
            <a:r>
              <a:rPr lang="en-US" sz="2000" b="0" i="0" u="none" strike="noStrike" baseline="0" dirty="0">
                <a:latin typeface="+mj-lt"/>
              </a:rPr>
              <a:t>, R. S., “Analysis of </a:t>
            </a:r>
            <a:r>
              <a:rPr lang="en-US" sz="2000" b="0" i="0" u="none" strike="noStrike" baseline="0" dirty="0" err="1">
                <a:latin typeface="+mj-lt"/>
              </a:rPr>
              <a:t>paschen</a:t>
            </a:r>
            <a:r>
              <a:rPr lang="en-US" sz="2000" b="0" i="0" u="none" strike="noStrike" baseline="0" dirty="0">
                <a:latin typeface="+mj-lt"/>
              </a:rPr>
              <a:t> curves for air, N2 and SF6 using the Townsend breakdown equation,” </a:t>
            </a:r>
            <a:r>
              <a:rPr lang="en-US" sz="2000" b="0" i="1" u="none" strike="noStrike" baseline="0" dirty="0">
                <a:latin typeface="+mj-lt"/>
              </a:rPr>
              <a:t>IEEE Transactions on Electrical Insulation</a:t>
            </a:r>
            <a:r>
              <a:rPr lang="en-US" sz="2000" b="0" i="0" u="none" strike="noStrike" baseline="0" dirty="0">
                <a:latin typeface="+mj-lt"/>
              </a:rPr>
              <a:t>, vol. EI-17,1982, pp. 350–353.</a:t>
            </a:r>
          </a:p>
          <a:p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Lieberman, Michael A.; Lichtenberg, Allan J. (2005). </a:t>
            </a:r>
            <a:r>
              <a:rPr lang="en-US" sz="2000" b="0" i="1" u="none" strike="noStrike" dirty="0">
                <a:solidFill>
                  <a:schemeClr val="accent2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Principles of plasma discharges and materials processing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 (2nd ed.). Hoboken, N.J.: Wiley-</a:t>
            </a:r>
            <a:r>
              <a:rPr lang="en-US" sz="2000" b="0" i="0" dirty="0" err="1">
                <a:solidFill>
                  <a:schemeClr val="accent2"/>
                </a:solidFill>
                <a:effectLst/>
                <a:latin typeface="+mj-lt"/>
              </a:rPr>
              <a:t>Interscience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841C3-BDFD-4E8C-A492-20678D92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091E62-619C-43EC-AAC5-BE558901E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6" name="Picture 5" descr="A picture containing gallery&#10;&#10;Description automatically generated">
            <a:extLst>
              <a:ext uri="{FF2B5EF4-FFF2-40B4-BE49-F238E27FC236}">
                <a16:creationId xmlns:a16="http://schemas.microsoft.com/office/drawing/2014/main" id="{241A91CB-7305-463A-BCAB-40B816EA1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BD0E195-A084-4A9C-9252-9D6EBB3C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7FCE66-FD1C-44E5-9142-41D123E25076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36ED3B-31DB-4732-81AB-09439B584F65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6AF8B5C4-4E78-47AF-AF4F-15C9A97F7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11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B304-FADC-419A-B40B-FD9AA597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47" y="127125"/>
            <a:ext cx="3948307" cy="1587375"/>
          </a:xfrm>
        </p:spPr>
        <p:txBody>
          <a:bodyPr>
            <a:normAutofit/>
          </a:bodyPr>
          <a:lstStyle/>
          <a:p>
            <a:r>
              <a:rPr lang="en-US" sz="4000" dirty="0"/>
              <a:t>What is LightCube?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34AAE-EDF8-4DFF-A623-A9BD3C51A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99" y="1628775"/>
            <a:ext cx="4433435" cy="4416424"/>
          </a:xfrm>
        </p:spPr>
        <p:txBody>
          <a:bodyPr anchor="t">
            <a:normAutofit/>
          </a:bodyPr>
          <a:lstStyle/>
          <a:p>
            <a:r>
              <a:rPr lang="en-US" sz="2800" dirty="0"/>
              <a:t>Lightcube is 1U CubeSat educational outreach project</a:t>
            </a:r>
          </a:p>
          <a:p>
            <a:r>
              <a:rPr lang="en-US" sz="2800" dirty="0"/>
              <a:t>will be interactable through easily obtained radio systems</a:t>
            </a:r>
          </a:p>
          <a:p>
            <a:r>
              <a:rPr lang="en-US" sz="2800" dirty="0"/>
              <a:t>Once communicated with, LightCube will be visible via light flash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A394880-058B-4E30-A177-F6A3AFB8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2DE950-F962-4F25-AFF9-B569C7986291}"/>
              </a:ext>
            </a:extLst>
          </p:cNvPr>
          <p:cNvGrpSpPr/>
          <p:nvPr/>
        </p:nvGrpSpPr>
        <p:grpSpPr>
          <a:xfrm>
            <a:off x="5077274" y="1481955"/>
            <a:ext cx="6733491" cy="4074800"/>
            <a:chOff x="4591499" y="1501005"/>
            <a:chExt cx="6733491" cy="40748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4DFE53D-5398-4266-9D6E-ACCC5A450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4374" y="1501005"/>
              <a:ext cx="6590616" cy="3690745"/>
            </a:xfrm>
            <a:prstGeom prst="roundRect">
              <a:avLst>
                <a:gd name="adj" fmla="val 3517"/>
              </a:avLst>
            </a:prstGeom>
            <a:noFill/>
            <a:ln w="38100">
              <a:gradFill flip="none" rotWithShape="1">
                <a:gsLst>
                  <a:gs pos="0">
                    <a:srgbClr val="363D46"/>
                  </a:gs>
                  <a:gs pos="100000">
                    <a:srgbClr val="363D46">
                      <a:lumMod val="75000"/>
                    </a:srgbClr>
                  </a:gs>
                </a:gsLst>
                <a:lin ang="5400000" scaled="0"/>
                <a:tileRect/>
              </a:gradFill>
            </a:ln>
            <a:effectLst>
              <a:innerShdw blurRad="57150" dist="38100" dir="14460000">
                <a:srgbClr val="000000">
                  <a:alpha val="70000"/>
                </a:srgb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8D001F-FDFF-4AAB-B1FF-9A8ABCAC8F6F}"/>
                </a:ext>
              </a:extLst>
            </p:cNvPr>
            <p:cNvSpPr txBox="1"/>
            <p:nvPr/>
          </p:nvSpPr>
          <p:spPr>
            <a:xfrm>
              <a:off x="4734374" y="1562100"/>
              <a:ext cx="236042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Deployable UHF Antenna</a:t>
              </a:r>
              <a:endParaRPr lang="en-US" sz="1000" b="0" dirty="0">
                <a:effectLst/>
              </a:endParaRPr>
            </a:p>
            <a:p>
              <a:br>
                <a:rPr lang="en-US" sz="1400" dirty="0"/>
              </a:br>
              <a:endParaRPr lang="en-US" sz="14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D0C4D6-25FA-4D66-B289-7F4338E97F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1900654"/>
              <a:ext cx="187842" cy="3010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54D74B-B671-4969-BC02-CDB03ECC55EA}"/>
                </a:ext>
              </a:extLst>
            </p:cNvPr>
            <p:cNvSpPr txBox="1"/>
            <p:nvPr/>
          </p:nvSpPr>
          <p:spPr>
            <a:xfrm>
              <a:off x="4591499" y="3429000"/>
              <a:ext cx="19431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Xenon Flash-tubes (2)</a:t>
              </a:r>
              <a:endParaRPr lang="en-US" sz="1000" b="0" dirty="0">
                <a:effectLst/>
              </a:endParaRPr>
            </a:p>
            <a:p>
              <a:pPr algn="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Two flashes located on opposite ends</a:t>
              </a:r>
              <a:endParaRPr lang="en-US" sz="1000" b="0" dirty="0">
                <a:effectLst/>
              </a:endParaRPr>
            </a:p>
            <a:p>
              <a:br>
                <a:rPr lang="en-US" sz="1000" dirty="0"/>
              </a:br>
              <a:endParaRPr lang="en-US" sz="10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EEFE2F3-2DFB-4ACD-82B7-8231C922847F}"/>
                </a:ext>
              </a:extLst>
            </p:cNvPr>
            <p:cNvCxnSpPr>
              <a:cxnSpLocks/>
            </p:cNvCxnSpPr>
            <p:nvPr/>
          </p:nvCxnSpPr>
          <p:spPr>
            <a:xfrm>
              <a:off x="6534598" y="3859887"/>
              <a:ext cx="163785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763D3F-7A66-41BC-A3CC-F7F6689568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4598" y="3549526"/>
              <a:ext cx="142876" cy="31036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B1177E-459F-45F8-B99A-739D829E6645}"/>
                </a:ext>
              </a:extLst>
            </p:cNvPr>
            <p:cNvSpPr txBox="1"/>
            <p:nvPr/>
          </p:nvSpPr>
          <p:spPr>
            <a:xfrm>
              <a:off x="4734374" y="4726630"/>
              <a:ext cx="2085975" cy="553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Deployment Inhibit Switches(4)</a:t>
              </a:r>
              <a:endParaRPr lang="en-US" sz="1000" b="0" dirty="0">
                <a:effectLst/>
              </a:endParaRPr>
            </a:p>
            <a:p>
              <a:br>
                <a:rPr lang="en-US" sz="1000" b="0" dirty="0">
                  <a:effectLst/>
                </a:rPr>
              </a:br>
              <a:endParaRPr lang="en-US" sz="1000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8E7890E-A923-4A28-9FA5-70C9D4449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0349" y="4595965"/>
              <a:ext cx="1069009" cy="284379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8900C21-5F98-4BF8-ADCB-9762B6F66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4598" y="4272664"/>
              <a:ext cx="142876" cy="45396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79EEB0-91EC-42BA-9396-0815B506E621}"/>
                </a:ext>
              </a:extLst>
            </p:cNvPr>
            <p:cNvSpPr txBox="1"/>
            <p:nvPr/>
          </p:nvSpPr>
          <p:spPr>
            <a:xfrm>
              <a:off x="7496403" y="4898697"/>
              <a:ext cx="236042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Gravity Gradient Boom</a:t>
              </a:r>
              <a:endParaRPr lang="en-US" sz="1000" b="0" dirty="0">
                <a:effectLst/>
              </a:endParaRPr>
            </a:p>
            <a:p>
              <a:br>
                <a:rPr lang="en-US" sz="1400" dirty="0"/>
              </a:br>
              <a:endParaRPr lang="en-US" sz="140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7D87BC-4506-4142-8E6D-5DAF7F9936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36866" y="4738154"/>
              <a:ext cx="339749" cy="14219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DCE7E5-41D7-4B7B-AAC7-6A5070EB2E77}"/>
                </a:ext>
              </a:extLst>
            </p:cNvPr>
            <p:cNvSpPr txBox="1"/>
            <p:nvPr/>
          </p:nvSpPr>
          <p:spPr>
            <a:xfrm>
              <a:off x="9856827" y="3704706"/>
              <a:ext cx="1208351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Solar Panels (6)</a:t>
              </a:r>
              <a:endParaRPr lang="en-US" sz="1000" b="0" dirty="0">
                <a:effectLst/>
              </a:endParaRPr>
            </a:p>
            <a:p>
              <a:br>
                <a:rPr lang="en-US" sz="1400" dirty="0"/>
              </a:br>
              <a:endParaRPr lang="en-US" sz="1400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497FE8D-751C-4B82-93A0-F4C87A4AAC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10084" y="3704706"/>
              <a:ext cx="1029748" cy="15518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AE5DF-A571-4411-BA6A-A911927FE413}"/>
                </a:ext>
              </a:extLst>
            </p:cNvPr>
            <p:cNvSpPr txBox="1"/>
            <p:nvPr/>
          </p:nvSpPr>
          <p:spPr>
            <a:xfrm>
              <a:off x="8963919" y="4115358"/>
              <a:ext cx="236042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Gravity Gradient Counterweight</a:t>
              </a:r>
              <a:endParaRPr lang="en-US" sz="1000" b="0" dirty="0">
                <a:effectLst/>
              </a:endParaRPr>
            </a:p>
            <a:p>
              <a:br>
                <a:rPr lang="en-US" sz="1400" dirty="0"/>
              </a:br>
              <a:endParaRPr lang="en-US" sz="1400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52FBB9F-7229-4E24-B48B-905FB09448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3272" y="4400167"/>
              <a:ext cx="712356" cy="195305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458B6D-A0B1-44F1-8AB8-21C453BA43E6}"/>
                </a:ext>
              </a:extLst>
            </p:cNvPr>
            <p:cNvSpPr txBox="1"/>
            <p:nvPr/>
          </p:nvSpPr>
          <p:spPr>
            <a:xfrm>
              <a:off x="4940300" y="5240501"/>
              <a:ext cx="33965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Fig 1. Vega Space Systems LightCube CAD</a:t>
              </a:r>
            </a:p>
          </p:txBody>
        </p:sp>
      </p:grp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92052668-F0BB-4E09-B2F9-29A762DB6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32" name="Picture 31" descr="A picture containing gallery&#10;&#10;Description automatically generated">
            <a:extLst>
              <a:ext uri="{FF2B5EF4-FFF2-40B4-BE49-F238E27FC236}">
                <a16:creationId xmlns:a16="http://schemas.microsoft.com/office/drawing/2014/main" id="{74DD3274-0CD6-41F0-903A-2F6D7676E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E0D7459A-FEBE-487E-83A7-A080F947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444C124-E7D2-4211-BA12-D35662D2BCBC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BC157F-5CBF-4432-8688-530048B504A7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8B77CC62-EDFB-49A6-A7BD-7F337A6D1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92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80017-A263-4764-867D-51523090A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763899"/>
            <a:ext cx="4648200" cy="4027302"/>
          </a:xfrm>
        </p:spPr>
        <p:txBody>
          <a:bodyPr>
            <a:normAutofit/>
          </a:bodyPr>
          <a:lstStyle/>
          <a:p>
            <a:r>
              <a:rPr lang="en-US" sz="2800" dirty="0"/>
              <a:t>The purpose of Thermal Vacuum Chamber (TVAC) testing is to understand a system’s performance through environmental extremes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57959-7C9C-4243-8862-22AA0F15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AD6A8A6-46EA-4003-8C2C-17BAEBAD8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6" name="Picture 5" descr="A picture containing gallery&#10;&#10;Description automatically generated">
            <a:extLst>
              <a:ext uri="{FF2B5EF4-FFF2-40B4-BE49-F238E27FC236}">
                <a16:creationId xmlns:a16="http://schemas.microsoft.com/office/drawing/2014/main" id="{3AFC9C01-135E-4BCF-B601-35F8ACDB3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977B2B0-5F2D-452D-A8C1-E23C05E3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8477C-D4F2-4A37-9540-808F73A05178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DA8B30-1D01-4BC6-999B-35EB161AABB2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B7E027AE-F49B-4B1E-9C8D-9961DF6F4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7E361EB5-BDAC-4865-8814-85992CF5A9F7}"/>
              </a:ext>
            </a:extLst>
          </p:cNvPr>
          <p:cNvSpPr txBox="1">
            <a:spLocks/>
          </p:cNvSpPr>
          <p:nvPr/>
        </p:nvSpPr>
        <p:spPr>
          <a:xfrm>
            <a:off x="740291" y="544698"/>
            <a:ext cx="1004930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Why is Vacuum Chamber Testing Necessary?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E8DD01-9268-4B66-BF1E-AA533A35DF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957" t="1755" r="3944"/>
          <a:stretch/>
        </p:blipFill>
        <p:spPr>
          <a:xfrm>
            <a:off x="5285657" y="1763901"/>
            <a:ext cx="2897040" cy="40273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8E9F23-50A1-4D29-9BD5-F0192E48F616}"/>
              </a:ext>
            </a:extLst>
          </p:cNvPr>
          <p:cNvSpPr txBox="1"/>
          <p:nvPr/>
        </p:nvSpPr>
        <p:spPr>
          <a:xfrm>
            <a:off x="5736387" y="5791204"/>
            <a:ext cx="2076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 2. II Lab TVAC Chamber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6D4B801-7CD1-4B1D-BA66-6756D548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53" y="1763898"/>
            <a:ext cx="3026891" cy="40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EC4979-B234-4F5E-8A60-50EC1822EC1E}"/>
              </a:ext>
            </a:extLst>
          </p:cNvPr>
          <p:cNvSpPr txBox="1"/>
          <p:nvPr/>
        </p:nvSpPr>
        <p:spPr>
          <a:xfrm>
            <a:off x="8452502" y="5791204"/>
            <a:ext cx="2539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 3. LightCube payload test setup, Photo Credit: Chandler Hutchens</a:t>
            </a:r>
          </a:p>
        </p:txBody>
      </p:sp>
    </p:spTree>
    <p:extLst>
      <p:ext uri="{BB962C8B-B14F-4D97-AF65-F5344CB8AC3E}">
        <p14:creationId xmlns:p14="http://schemas.microsoft.com/office/powerpoint/2010/main" val="404592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42EE-81D8-4283-A3BF-50093D22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93" y="1413062"/>
            <a:ext cx="5286213" cy="4470213"/>
          </a:xfrm>
        </p:spPr>
        <p:txBody>
          <a:bodyPr>
            <a:normAutofit/>
          </a:bodyPr>
          <a:lstStyle/>
          <a:p>
            <a:r>
              <a:rPr lang="en-US" sz="2800" dirty="0"/>
              <a:t>During testing, arcs damaged the charging circuit Microcontroller Unit (MCU)</a:t>
            </a:r>
          </a:p>
          <a:p>
            <a:r>
              <a:rPr lang="en-US" sz="2800" dirty="0"/>
              <a:t>This event continued to occur despite preventative measures being taken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4269B-FF8E-4D0C-9ADD-59D0EEB4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417CC7-065C-403B-816B-06F3501B9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13" name="Picture 12" descr="A picture containing gallery&#10;&#10;Description automatically generated">
            <a:extLst>
              <a:ext uri="{FF2B5EF4-FFF2-40B4-BE49-F238E27FC236}">
                <a16:creationId xmlns:a16="http://schemas.microsoft.com/office/drawing/2014/main" id="{84DFA932-1C57-43F1-A34A-D047AB064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6815B4B5-4382-4058-86D1-E919D1B30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A2CC9C-F061-4949-9F82-EF6CA5076ECF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ADB44F-3A9F-4FE6-922D-FDC5EFA8A793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B23CFE47-FA1C-4808-95ED-F2D47B1D2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0148561-48FA-4DD1-9C56-8ED24DD62E8A}"/>
              </a:ext>
            </a:extLst>
          </p:cNvPr>
          <p:cNvSpPr txBox="1">
            <a:spLocks/>
          </p:cNvSpPr>
          <p:nvPr/>
        </p:nvSpPr>
        <p:spPr>
          <a:xfrm>
            <a:off x="740291" y="544698"/>
            <a:ext cx="1004930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Problem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4A9E611-DEC6-40DC-B09D-B852E0C8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97" y="1613647"/>
            <a:ext cx="3100393" cy="31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BF95D7E-AAB0-48FA-8AE4-6B403B3A1E18}"/>
              </a:ext>
            </a:extLst>
          </p:cNvPr>
          <p:cNvSpPr txBox="1"/>
          <p:nvPr/>
        </p:nvSpPr>
        <p:spPr>
          <a:xfrm>
            <a:off x="5530278" y="4815245"/>
            <a:ext cx="3380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 4. Damaged Charging Circuit Arduino MCU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11DB7-1D6E-4DAB-BDE4-662518E264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4881" y="1613647"/>
            <a:ext cx="3170683" cy="31254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EB7BDD-F339-40AE-B29B-D1296CF5EF5D}"/>
              </a:ext>
            </a:extLst>
          </p:cNvPr>
          <p:cNvSpPr txBox="1"/>
          <p:nvPr/>
        </p:nvSpPr>
        <p:spPr>
          <a:xfrm>
            <a:off x="8811195" y="4774324"/>
            <a:ext cx="3380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Fig 5. Payload arcing in TVAC</a:t>
            </a:r>
          </a:p>
        </p:txBody>
      </p:sp>
    </p:spTree>
    <p:extLst>
      <p:ext uri="{BB962C8B-B14F-4D97-AF65-F5344CB8AC3E}">
        <p14:creationId xmlns:p14="http://schemas.microsoft.com/office/powerpoint/2010/main" val="368986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EBCD2-039F-46C8-93C5-69FA7A5C3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4352" y="1543265"/>
                <a:ext cx="5008557" cy="472513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Paschen’s Law explains the relationship between the distance of components and pressure where, if certain values are reached, components that normally do not conduct electricity will</a:t>
                </a:r>
              </a:p>
              <a:p>
                <a:r>
                  <a:rPr lang="en-US" sz="2400" dirty="0"/>
                  <a:t>Using the Townsend breakdown equation, it was determined that the pressure needs to be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/>
                  <a:t> Torr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EBCD2-039F-46C8-93C5-69FA7A5C3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352" y="1543265"/>
                <a:ext cx="5008557" cy="4725134"/>
              </a:xfrm>
              <a:blipFill>
                <a:blip r:embed="rId2"/>
                <a:stretch>
                  <a:fillRect l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A13D8-4761-4C30-A596-E4B19F76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5</a:t>
            </a:fld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54CF086A-CEFF-4094-A258-B60DD422F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24" name="Picture 23" descr="A picture containing gallery&#10;&#10;Description automatically generated">
            <a:extLst>
              <a:ext uri="{FF2B5EF4-FFF2-40B4-BE49-F238E27FC236}">
                <a16:creationId xmlns:a16="http://schemas.microsoft.com/office/drawing/2014/main" id="{C31696EB-7057-4EB4-A043-349F0C367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18BADAA8-D7C7-428C-AEF7-C1264083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52F9AED-02B6-430D-B757-0AE309F671DF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3F6209-8F50-432F-BDBA-1BBA2041C0FD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1AFD4A61-244D-4E11-9EC0-CDD49885E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52479FD1-2F64-492B-960A-489789F0D884}"/>
              </a:ext>
            </a:extLst>
          </p:cNvPr>
          <p:cNvSpPr txBox="1">
            <a:spLocks/>
          </p:cNvSpPr>
          <p:nvPr/>
        </p:nvSpPr>
        <p:spPr>
          <a:xfrm>
            <a:off x="740291" y="544698"/>
            <a:ext cx="1004930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Rediscovering Paschen’s law and the Townsend breakdown equation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E891F70-BEA9-4EB8-9A98-56F86E6DB2F1}"/>
              </a:ext>
            </a:extLst>
          </p:cNvPr>
          <p:cNvGrpSpPr/>
          <p:nvPr/>
        </p:nvGrpSpPr>
        <p:grpSpPr>
          <a:xfrm>
            <a:off x="5932638" y="1949351"/>
            <a:ext cx="6001802" cy="3909882"/>
            <a:chOff x="98071" y="19769156"/>
            <a:chExt cx="7800627" cy="6332423"/>
          </a:xfrm>
        </p:grpSpPr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id="{50099A55-8920-4A62-8F4A-8F0EB40D3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72" y="19769156"/>
              <a:ext cx="7690424" cy="574166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872D4D0-8F08-492C-AE5B-D08B52B096D1}"/>
                </a:ext>
              </a:extLst>
            </p:cNvPr>
            <p:cNvSpPr txBox="1"/>
            <p:nvPr/>
          </p:nvSpPr>
          <p:spPr>
            <a:xfrm>
              <a:off x="98071" y="25453563"/>
              <a:ext cx="7800627" cy="648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Figure 6: Calculated Paschen’s Curve Graph with varying pressure curve and varying distance curve</a:t>
              </a:r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2CCA4EA5-3E4A-4586-B813-2C3C1B840841}"/>
                </a:ext>
              </a:extLst>
            </p:cNvPr>
            <p:cNvSpPr/>
            <p:nvPr/>
          </p:nvSpPr>
          <p:spPr bwMode="auto">
            <a:xfrm>
              <a:off x="1828800" y="24378055"/>
              <a:ext cx="76200" cy="120277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0F3ED6A-E5A9-499C-9924-DA60CAF690EC}"/>
                </a:ext>
              </a:extLst>
            </p:cNvPr>
            <p:cNvSpPr txBox="1"/>
            <p:nvPr/>
          </p:nvSpPr>
          <p:spPr>
            <a:xfrm>
              <a:off x="2038551" y="23990756"/>
              <a:ext cx="1672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Arcing occurred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7EE00D0-E9A9-4EEE-8324-F6E9E9AE0EA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11341" y="24270152"/>
              <a:ext cx="279230" cy="1232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6F3B2CD6-20E3-4F53-B443-D55BEEF7CF3A}"/>
              </a:ext>
            </a:extLst>
          </p:cNvPr>
          <p:cNvSpPr/>
          <p:nvPr/>
        </p:nvSpPr>
        <p:spPr>
          <a:xfrm>
            <a:off x="7252438" y="4808400"/>
            <a:ext cx="58628" cy="633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43C9E19-3F81-46D9-B8D6-E9A6BE2BA0AA}"/>
              </a:ext>
            </a:extLst>
          </p:cNvPr>
          <p:cNvCxnSpPr>
            <a:stCxn id="43" idx="0"/>
          </p:cNvCxnSpPr>
          <p:nvPr/>
        </p:nvCxnSpPr>
        <p:spPr>
          <a:xfrm flipH="1">
            <a:off x="7425644" y="4555929"/>
            <a:ext cx="643339" cy="2486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EB97CEF-13B4-4432-BA1A-8EC688E599AE}"/>
              </a:ext>
            </a:extLst>
          </p:cNvPr>
          <p:cNvSpPr txBox="1"/>
          <p:nvPr/>
        </p:nvSpPr>
        <p:spPr>
          <a:xfrm>
            <a:off x="7916733" y="4342020"/>
            <a:ext cx="2350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Arcing Occurred</a:t>
            </a:r>
          </a:p>
        </p:txBody>
      </p:sp>
    </p:spTree>
    <p:extLst>
      <p:ext uri="{BB962C8B-B14F-4D97-AF65-F5344CB8AC3E}">
        <p14:creationId xmlns:p14="http://schemas.microsoft.com/office/powerpoint/2010/main" val="348934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368B4-2BF6-4170-8FF7-AEEE6A1EB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291" y="1468977"/>
                <a:ext cx="4679003" cy="440055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In order to achieve the necessary pressure, TVAC was outfitted with new O-rings on the door, and an alternate clamping method was used</a:t>
                </a:r>
              </a:p>
              <a:p>
                <a:r>
                  <a:rPr lang="en-US" sz="2800" dirty="0"/>
                  <a:t>TVAC is now consistently able to reach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800" dirty="0"/>
                  <a:t> Torr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368B4-2BF6-4170-8FF7-AEEE6A1EB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291" y="1468977"/>
                <a:ext cx="4679003" cy="4400551"/>
              </a:xfrm>
              <a:blipFill>
                <a:blip r:embed="rId2"/>
                <a:stretch>
                  <a:fillRect l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53D97-D3AF-4E7A-9A4E-478BE6E8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6</a:t>
            </a:fld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BF24FF86-4DE6-4DF5-84F2-C887C48A8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24" name="Picture 23" descr="A picture containing gallery&#10;&#10;Description automatically generated">
            <a:extLst>
              <a:ext uri="{FF2B5EF4-FFF2-40B4-BE49-F238E27FC236}">
                <a16:creationId xmlns:a16="http://schemas.microsoft.com/office/drawing/2014/main" id="{750AF039-2361-45B0-951F-B355FF466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0B804AA0-B0F5-482B-86A0-F1978524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BA52B85-6650-4133-B33C-76A6600D29DE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B16FDE-FE77-41BA-BFC5-91B74C788FE4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51D816C9-EE9E-442D-B6E9-5E9D8151B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59F9EFF3-8E40-4162-909E-4F1DAEB1282D}"/>
              </a:ext>
            </a:extLst>
          </p:cNvPr>
          <p:cNvSpPr txBox="1">
            <a:spLocks/>
          </p:cNvSpPr>
          <p:nvPr/>
        </p:nvSpPr>
        <p:spPr>
          <a:xfrm>
            <a:off x="740291" y="544698"/>
            <a:ext cx="10049304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Results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7149468-D486-464C-9EC9-55B2937E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43" y="1519218"/>
            <a:ext cx="6179381" cy="38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FA1BC1E-0CC1-432B-8B2D-8CAA49125712}"/>
              </a:ext>
            </a:extLst>
          </p:cNvPr>
          <p:cNvSpPr txBox="1"/>
          <p:nvPr/>
        </p:nvSpPr>
        <p:spPr>
          <a:xfrm>
            <a:off x="5736298" y="534926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 7. Pressure versus Time graph of TVAC during multiday testing</a:t>
            </a:r>
          </a:p>
        </p:txBody>
      </p:sp>
    </p:spTree>
    <p:extLst>
      <p:ext uri="{BB962C8B-B14F-4D97-AF65-F5344CB8AC3E}">
        <p14:creationId xmlns:p14="http://schemas.microsoft.com/office/powerpoint/2010/main" val="389655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A0F-0A25-40B6-A725-DF64DC18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97" y="544698"/>
            <a:ext cx="9905998" cy="1219200"/>
          </a:xfrm>
        </p:spPr>
        <p:txBody>
          <a:bodyPr>
            <a:normAutofit/>
          </a:bodyPr>
          <a:lstStyle/>
          <a:p>
            <a:r>
              <a:rPr lang="en-US" sz="4000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1416C1-11F9-4786-A9CD-5608D01AD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2975" y="1763898"/>
                <a:ext cx="10104436" cy="402730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With TVAC being able to achieve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800" dirty="0"/>
                  <a:t> Torr, electronic feedthroughs to enable multiple types of data collection for testing, as well as a thermal shroud, have been added</a:t>
                </a:r>
              </a:p>
              <a:p>
                <a:r>
                  <a:rPr lang="en-US" sz="2800" dirty="0"/>
                  <a:t>Further testing of all LightCube subsystems, as well as a flatsat configuration, will continue until the delivery date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1416C1-11F9-4786-A9CD-5608D01AD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2975" y="1763898"/>
                <a:ext cx="10104436" cy="4027303"/>
              </a:xfrm>
              <a:blipFill>
                <a:blip r:embed="rId3"/>
                <a:stretch>
                  <a:fillRect l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3D7AC-0DF0-4F16-B037-E5D68A8A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5CC625F-9617-459A-86E7-9D2EB8A04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13" name="Picture 12" descr="A picture containing gallery&#10;&#10;Description automatically generated">
            <a:extLst>
              <a:ext uri="{FF2B5EF4-FFF2-40B4-BE49-F238E27FC236}">
                <a16:creationId xmlns:a16="http://schemas.microsoft.com/office/drawing/2014/main" id="{DAA41D20-60DA-407E-91BA-097F7BB5A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7B945311-41B1-40AB-AF40-EC63B19A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2F3BB68-3BEA-40BF-BFCB-B3E9CD4D4ACF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C7DAD8-6A13-465F-A27B-390EB7E338CB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6B4D9D89-E6BB-4DA3-8B0C-A6EDF501A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196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C0BC-8436-4118-8BC3-6681D042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0500"/>
          </a:xfrm>
        </p:spPr>
        <p:txBody>
          <a:bodyPr/>
          <a:lstStyle/>
          <a:p>
            <a:r>
              <a:rPr lang="en-US" sz="4000" dirty="0"/>
              <a:t>Acknowledgments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53E14-6021-48BA-AAD2-A7938F52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83752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 would like to thank Arizona NASA Space Grant Consortium for this wonderful opportunity, my mentor Dr. Danny Jacobs and II Lab Lifeguards: Matthew Adkins, Chandler Hutchens, Christopher McCormick, Ashley Lepham, and Ben Weber for all their help.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57204-8898-41E7-8B68-11AEF367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9606C33-BCE4-44B7-8BB3-E121631E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13" name="Picture 12" descr="A picture containing gallery&#10;&#10;Description automatically generated">
            <a:extLst>
              <a:ext uri="{FF2B5EF4-FFF2-40B4-BE49-F238E27FC236}">
                <a16:creationId xmlns:a16="http://schemas.microsoft.com/office/drawing/2014/main" id="{3CB68490-4FAB-4EE5-B623-AAAD675B0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27D245C-5E13-4F65-8DD8-0E5E02DA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81B6BB-02A5-4D8C-824E-FBD023230842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C05FD5-AD53-4027-A8A3-EA21F69E2941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98F09918-9DEF-45F2-862C-16938B36D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986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DFA0-F456-46BD-A93C-596CDD8D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765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44CE7-C134-40CB-9664-A0D3A3AB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D7BD-21E9-41E5-8A48-3FA61B7E6A43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F4C425A-98FC-4BFD-AAFA-F87C9B1B8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77" y="6275204"/>
            <a:ext cx="882103" cy="447359"/>
          </a:xfrm>
          <a:prstGeom prst="rect">
            <a:avLst/>
          </a:prstGeom>
        </p:spPr>
      </p:pic>
      <p:pic>
        <p:nvPicPr>
          <p:cNvPr id="19" name="Picture 18" descr="A picture containing gallery&#10;&#10;Description automatically generated">
            <a:extLst>
              <a:ext uri="{FF2B5EF4-FFF2-40B4-BE49-F238E27FC236}">
                <a16:creationId xmlns:a16="http://schemas.microsoft.com/office/drawing/2014/main" id="{90DF7977-0E8C-431D-8564-51EF6AF5B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85" y="6176662"/>
            <a:ext cx="551167" cy="551167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92AE9547-6F5F-41A4-8DA7-6CD401C5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540" y="6045199"/>
            <a:ext cx="551167" cy="6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86C1F43-1988-4E25-AF23-1150D3AAF50B}"/>
              </a:ext>
            </a:extLst>
          </p:cNvPr>
          <p:cNvGrpSpPr/>
          <p:nvPr/>
        </p:nvGrpSpPr>
        <p:grpSpPr>
          <a:xfrm>
            <a:off x="173293" y="6047765"/>
            <a:ext cx="566999" cy="677495"/>
            <a:chOff x="1139461" y="4392138"/>
            <a:chExt cx="739450" cy="83351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66364F-B87A-41CF-8CCB-D03DFE6C51F4}"/>
                </a:ext>
              </a:extLst>
            </p:cNvPr>
            <p:cNvSpPr/>
            <p:nvPr/>
          </p:nvSpPr>
          <p:spPr>
            <a:xfrm>
              <a:off x="1139461" y="4392138"/>
              <a:ext cx="739449" cy="8335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407A81AC-13EA-4B28-8AED-BCFA58FAB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62" y="4446770"/>
              <a:ext cx="739449" cy="778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414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CDDD27B93C74EAD07E9C9946D9FC2" ma:contentTypeVersion="4" ma:contentTypeDescription="Create a new document." ma:contentTypeScope="" ma:versionID="6a0a3bd639030fa1e70c69fd100046a4">
  <xsd:schema xmlns:xsd="http://www.w3.org/2001/XMLSchema" xmlns:xs="http://www.w3.org/2001/XMLSchema" xmlns:p="http://schemas.microsoft.com/office/2006/metadata/properties" xmlns:ns3="05c9bcee-d109-4f97-b343-1d26ad75d4cc" targetNamespace="http://schemas.microsoft.com/office/2006/metadata/properties" ma:root="true" ma:fieldsID="04fd1f29a6460da0e775a61a362bb00d" ns3:_="">
    <xsd:import namespace="05c9bcee-d109-4f97-b343-1d26ad75d4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9bcee-d109-4f97-b343-1d26ad75d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A29D86-A68F-4915-91BC-E41641F75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c9bcee-d109-4f97-b343-1d26ad75d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99DF2D-E2BD-4DF4-9A6F-BF58D13AC8D9}">
  <ds:schemaRefs>
    <ds:schemaRef ds:uri="http://purl.org/dc/elements/1.1/"/>
    <ds:schemaRef ds:uri="http://schemas.microsoft.com/office/infopath/2007/PartnerControls"/>
    <ds:schemaRef ds:uri="05c9bcee-d109-4f97-b343-1d26ad75d4cc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5A9029-A939-4865-858D-B81C844A76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3611</TotalTime>
  <Words>619</Words>
  <Application>Microsoft Office PowerPoint</Application>
  <PresentationFormat>Widescreen</PresentationFormat>
  <Paragraphs>70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Mesh</vt:lpstr>
      <vt:lpstr>Vacuum Chamber Testing</vt:lpstr>
      <vt:lpstr>What is LightCube?</vt:lpstr>
      <vt:lpstr>PowerPoint Presentation</vt:lpstr>
      <vt:lpstr>PowerPoint Presentation</vt:lpstr>
      <vt:lpstr>PowerPoint Presentation</vt:lpstr>
      <vt:lpstr>PowerPoint Presentation</vt:lpstr>
      <vt:lpstr>Conclusion</vt:lpstr>
      <vt:lpstr>Acknowledgments </vt:lpstr>
      <vt:lpstr>Thank you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Chamber Testing</dc:title>
  <dc:creator>Gabriela Roig (Student)</dc:creator>
  <cp:lastModifiedBy>Gabriela Roig (Student)</cp:lastModifiedBy>
  <cp:revision>11</cp:revision>
  <dcterms:created xsi:type="dcterms:W3CDTF">2022-04-04T17:25:17Z</dcterms:created>
  <dcterms:modified xsi:type="dcterms:W3CDTF">2022-04-08T19:15:28Z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0x010100F03CDDD27B93C74EAD07E9C9946D9FC2</vt:lpwstr>
  </property>
</Properties>
</file>